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3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4.xml" ContentType="application/vnd.openxmlformats-officedocument.theme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26"/>
  </p:notesMasterIdLst>
  <p:sldIdLst>
    <p:sldId id="256" r:id="rId9"/>
    <p:sldId id="556" r:id="rId10"/>
    <p:sldId id="625" r:id="rId11"/>
    <p:sldId id="632" r:id="rId12"/>
    <p:sldId id="634" r:id="rId13"/>
    <p:sldId id="640" r:id="rId14"/>
    <p:sldId id="648" r:id="rId15"/>
    <p:sldId id="641" r:id="rId16"/>
    <p:sldId id="642" r:id="rId17"/>
    <p:sldId id="643" r:id="rId18"/>
    <p:sldId id="644" r:id="rId19"/>
    <p:sldId id="645" r:id="rId20"/>
    <p:sldId id="646" r:id="rId21"/>
    <p:sldId id="647" r:id="rId22"/>
    <p:sldId id="626" r:id="rId23"/>
    <p:sldId id="604" r:id="rId24"/>
    <p:sldId id="605" r:id="rId25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256"/>
            <p14:sldId id="556"/>
          </p14:sldIdLst>
        </p14:section>
        <p14:section name="Presentation" id="{6ECFEE84-0763-4195-A954-1A6BD7FD1EFF}">
          <p14:sldIdLst>
            <p14:sldId id="625"/>
            <p14:sldId id="632"/>
            <p14:sldId id="634"/>
            <p14:sldId id="640"/>
            <p14:sldId id="648"/>
            <p14:sldId id="641"/>
            <p14:sldId id="642"/>
            <p14:sldId id="643"/>
            <p14:sldId id="644"/>
            <p14:sldId id="645"/>
            <p14:sldId id="646"/>
            <p14:sldId id="647"/>
            <p14:sldId id="626"/>
          </p14:sldIdLst>
        </p14:section>
        <p14:section name="Exit" id="{26D33BE0-B19C-465D-8801-1598009CC099}">
          <p14:sldIdLst>
            <p14:sldId id="604"/>
            <p14:sldId id="6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55950" autoAdjust="0"/>
  </p:normalViewPr>
  <p:slideViewPr>
    <p:cSldViewPr snapToGrid="0">
      <p:cViewPr varScale="1">
        <p:scale>
          <a:sx n="105" d="100"/>
          <a:sy n="105" d="100"/>
        </p:scale>
        <p:origin x="78" y="264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4/16/2017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15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71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88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404040"/>
                    </a:gs>
                    <a:gs pos="100000">
                      <a:srgbClr val="404040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5" y="3085694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16-04-2017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16-04-2017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4/16/2017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7440623" y="6171616"/>
            <a:ext cx="4482123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algn="r" defTabSz="913850" eaLnBrk="0" hangingPunct="0"/>
            <a:r>
              <a:rPr lang="en-US" sz="686" dirty="0">
                <a:gradFill>
                  <a:gsLst>
                    <a:gs pos="12389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3" y="5471928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4/16/2017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0354018" y="6145571"/>
            <a:ext cx="1355629" cy="290715"/>
          </a:xfrm>
          <a:prstGeom prst="rect">
            <a:avLst/>
          </a:prstGeom>
        </p:spPr>
      </p:pic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9" y="6118623"/>
            <a:ext cx="1255413" cy="26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0205" y="3083652"/>
            <a:ext cx="3227129" cy="69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26" Type="http://schemas.openxmlformats.org/officeDocument/2006/relationships/slideLayout" Target="../slideLayouts/slideLayout71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70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29" Type="http://schemas.openxmlformats.org/officeDocument/2006/relationships/slideLayout" Target="../slideLayouts/slideLayout74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69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31" Type="http://schemas.openxmlformats.org/officeDocument/2006/relationships/image" Target="../media/image9.png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72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92.xml"/><Relationship Id="rId26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95.xml"/><Relationship Id="rId7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91.xml"/><Relationship Id="rId25" Type="http://schemas.openxmlformats.org/officeDocument/2006/relationships/slideLayout" Target="../slideLayouts/slideLayout99.xml"/><Relationship Id="rId2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90.xml"/><Relationship Id="rId20" Type="http://schemas.openxmlformats.org/officeDocument/2006/relationships/slideLayout" Target="../slideLayouts/slideLayout94.xml"/><Relationship Id="rId29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79.xml"/><Relationship Id="rId15" Type="http://schemas.openxmlformats.org/officeDocument/2006/relationships/slideLayout" Target="../slideLayouts/slideLayout89.xml"/><Relationship Id="rId23" Type="http://schemas.openxmlformats.org/officeDocument/2006/relationships/slideLayout" Target="../slideLayouts/slideLayout97.xml"/><Relationship Id="rId28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93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6.xml"/><Relationship Id="rId27" Type="http://schemas.openxmlformats.org/officeDocument/2006/relationships/slideLayout" Target="../slideLayouts/slideLayout101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.xml"/><Relationship Id="rId13" Type="http://schemas.openxmlformats.org/officeDocument/2006/relationships/slideLayout" Target="../slideLayouts/slideLayout116.xml"/><Relationship Id="rId18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06.xml"/><Relationship Id="rId21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10.xml"/><Relationship Id="rId12" Type="http://schemas.openxmlformats.org/officeDocument/2006/relationships/slideLayout" Target="../slideLayouts/slideLayout115.xml"/><Relationship Id="rId17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05.xml"/><Relationship Id="rId16" Type="http://schemas.openxmlformats.org/officeDocument/2006/relationships/slideLayout" Target="../slideLayouts/slideLayout119.xml"/><Relationship Id="rId20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08.xml"/><Relationship Id="rId15" Type="http://schemas.openxmlformats.org/officeDocument/2006/relationships/slideLayout" Target="../slideLayouts/slideLayout118.xml"/><Relationship Id="rId23" Type="http://schemas.openxmlformats.org/officeDocument/2006/relationships/image" Target="../media/image9.png"/><Relationship Id="rId10" Type="http://schemas.openxmlformats.org/officeDocument/2006/relationships/slideLayout" Target="../slideLayouts/slideLayout113.xml"/><Relationship Id="rId19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Relationship Id="rId14" Type="http://schemas.openxmlformats.org/officeDocument/2006/relationships/slideLayout" Target="../slideLayouts/slideLayout117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pplication-insights/app-insights-analytics" TargetMode="External"/><Relationship Id="rId2" Type="http://schemas.openxmlformats.org/officeDocument/2006/relationships/hyperlink" Target="https://azure.microsoft.com/en-us/services/application-insights/" TargetMode="External"/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App Insights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Presenter: Samir Bellouti</a:t>
            </a:r>
          </a:p>
          <a:p>
            <a:r>
              <a:rPr lang="en-US" dirty="0"/>
              <a:t>Software Architect / </a:t>
            </a:r>
            <a:r>
              <a:rPr lang="en-US" dirty="0" err="1"/>
              <a:t>Sabbel</a:t>
            </a:r>
            <a:r>
              <a:rPr lang="en-US" dirty="0"/>
              <a:t> Conseils Inc.</a:t>
            </a:r>
          </a:p>
        </p:txBody>
      </p:sp>
    </p:spTree>
    <p:extLst>
      <p:ext uri="{BB962C8B-B14F-4D97-AF65-F5344CB8AC3E}">
        <p14:creationId xmlns:p14="http://schemas.microsoft.com/office/powerpoint/2010/main" val="83622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Dependencies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Number of times a dependency is called</a:t>
            </a:r>
          </a:p>
          <a:p>
            <a:r>
              <a:rPr lang="en-CA" sz="2800" dirty="0"/>
              <a:t>Dependencies performance</a:t>
            </a:r>
          </a:p>
          <a:p>
            <a:r>
              <a:rPr lang="en-CA" sz="2800" dirty="0"/>
              <a:t>Dependencies failures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260" y="460852"/>
            <a:ext cx="3782694" cy="597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62459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Custom Queries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You can access logged data and create your own queries and graphs</a:t>
            </a:r>
          </a:p>
          <a:p>
            <a:r>
              <a:rPr lang="en-CA" sz="2800" dirty="0"/>
              <a:t>You can share your queries</a:t>
            </a:r>
          </a:p>
          <a:p>
            <a:r>
              <a:rPr lang="en-CA" sz="2800" dirty="0"/>
              <a:t>You can add the graphs to your Azure dashboard…</a:t>
            </a:r>
          </a:p>
          <a:p>
            <a:endParaRPr lang="en-CA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597" y="2427255"/>
            <a:ext cx="4524375" cy="390525"/>
          </a:xfrm>
          <a:prstGeom prst="rect">
            <a:avLst/>
          </a:prstGeom>
        </p:spPr>
      </p:pic>
      <p:cxnSp>
        <p:nvCxnSpPr>
          <p:cNvPr id="8" name="Straight Arrow Connector 7"/>
          <p:cNvCxnSpPr>
            <a:cxnSpLocks/>
          </p:cNvCxnSpPr>
          <p:nvPr/>
        </p:nvCxnSpPr>
        <p:spPr>
          <a:xfrm flipH="1">
            <a:off x="9298784" y="2116025"/>
            <a:ext cx="648000" cy="506492"/>
          </a:xfrm>
          <a:prstGeom prst="straightConnector1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27048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Analytics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"/>
            <a:ext cx="12192000" cy="61722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569464" y="4017153"/>
            <a:ext cx="694944" cy="573135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212378" y="3982478"/>
            <a:ext cx="694944" cy="573135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862794" y="3966091"/>
            <a:ext cx="694944" cy="573135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</p:cNvCxnSpPr>
          <p:nvPr/>
        </p:nvCxnSpPr>
        <p:spPr>
          <a:xfrm flipH="1">
            <a:off x="1780032" y="2856500"/>
            <a:ext cx="661416" cy="646176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2995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Analytics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762" y="295279"/>
            <a:ext cx="4819498" cy="6126480"/>
          </a:xfrm>
          <a:prstGeom prst="rect">
            <a:avLst/>
          </a:prstGeom>
        </p:spPr>
      </p:pic>
      <p:sp>
        <p:nvSpPr>
          <p:cNvPr id="7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Available entities with related properties are displayed on the left</a:t>
            </a:r>
          </a:p>
          <a:p>
            <a:r>
              <a:rPr lang="en-US" sz="2800" dirty="0"/>
              <a:t>Works with pipes: every pipe means a new table created behind the scenes</a:t>
            </a:r>
          </a:p>
          <a:p>
            <a:r>
              <a:rPr lang="en-US" sz="2800" dirty="0"/>
              <a:t>Always narrow the timeframe for which you do your query (huge performance impact on the query)</a:t>
            </a:r>
          </a:p>
          <a:p>
            <a:r>
              <a:rPr lang="en-US" sz="2800" u="sng" dirty="0"/>
              <a:t>Do not forget to take into account the sampling model you have chosen</a:t>
            </a:r>
            <a:endParaRPr lang="en-CA" sz="2800" u="sng" dirty="0"/>
          </a:p>
        </p:txBody>
      </p:sp>
    </p:spTree>
    <p:extLst>
      <p:ext uri="{BB962C8B-B14F-4D97-AF65-F5344CB8AC3E}">
        <p14:creationId xmlns:p14="http://schemas.microsoft.com/office/powerpoint/2010/main" val="255065348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sampling &amp; Configuration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427110" y="1975628"/>
            <a:ext cx="6113649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By default, App Insights records all the data sent (1:1)</a:t>
            </a:r>
          </a:p>
          <a:p>
            <a:r>
              <a:rPr lang="en-CA" sz="2800" dirty="0"/>
              <a:t>You can configure data sampling policies (Application side)</a:t>
            </a:r>
          </a:p>
          <a:p>
            <a:r>
              <a:rPr lang="en-CA" sz="2800" dirty="0"/>
              <a:t>You can filter the data sent to App Insights </a:t>
            </a:r>
          </a:p>
          <a:p>
            <a:r>
              <a:rPr lang="en-CA" sz="2800" dirty="0"/>
              <a:t>Data sampling has an impact on the cost and the way you write custom queries</a:t>
            </a:r>
          </a:p>
          <a:p>
            <a:r>
              <a:rPr lang="en-CA" sz="2800" dirty="0"/>
              <a:t>You can set a daily data cap to control costs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483" y="1041304"/>
            <a:ext cx="5661377" cy="541436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cxnSpLocks/>
          </p:cNvCxnSpPr>
          <p:nvPr/>
        </p:nvCxnSpPr>
        <p:spPr>
          <a:xfrm flipH="1">
            <a:off x="7132320" y="4017153"/>
            <a:ext cx="228600" cy="570087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</p:cNvCxnSpPr>
          <p:nvPr/>
        </p:nvCxnSpPr>
        <p:spPr>
          <a:xfrm flipV="1">
            <a:off x="9354312" y="1273842"/>
            <a:ext cx="237744" cy="472662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cxnSpLocks/>
          </p:cNvCxnSpPr>
          <p:nvPr/>
        </p:nvCxnSpPr>
        <p:spPr>
          <a:xfrm flipV="1">
            <a:off x="10104326" y="1195935"/>
            <a:ext cx="237744" cy="472662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218231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128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89800" y="2108718"/>
            <a:ext cx="9310688" cy="4541108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https://azure.microsoft.com/en-us/services/application-insights/</a:t>
            </a:r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https://docs.microsoft.com/en-us/azure/application-insights/app-insights-analytics</a:t>
            </a:r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89800" y="242596"/>
            <a:ext cx="8684829" cy="131112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+mj-lt"/>
              </a:rPr>
              <a:t>References</a:t>
            </a:r>
            <a:r>
              <a:rPr lang="en-US" sz="6600" dirty="0">
                <a:solidFill>
                  <a:schemeClr val="bg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30119822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71490858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 idx="4294967295"/>
          </p:nvPr>
        </p:nvSpPr>
        <p:spPr>
          <a:xfrm>
            <a:off x="1157288" y="134938"/>
            <a:ext cx="11034712" cy="18764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2"/>
                </a:solidFill>
              </a:rPr>
              <a:t>Agenda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4294967295"/>
          </p:nvPr>
        </p:nvSpPr>
        <p:spPr>
          <a:xfrm>
            <a:off x="1004888" y="2155825"/>
            <a:ext cx="11187112" cy="4416425"/>
          </a:xfrm>
          <a:prstGeom prst="rect">
            <a:avLst/>
          </a:prstGeom>
        </p:spPr>
        <p:txBody>
          <a:bodyPr numCol="2">
            <a:noAutofit/>
          </a:bodyPr>
          <a:lstStyle/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6701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 6</a:t>
            </a:r>
            <a:br>
              <a:rPr lang="en-US" dirty="0"/>
            </a:br>
            <a:r>
              <a:rPr lang="en-US" dirty="0"/>
              <a:t>App Insights</a:t>
            </a:r>
          </a:p>
        </p:txBody>
      </p:sp>
    </p:spTree>
    <p:extLst>
      <p:ext uri="{BB962C8B-B14F-4D97-AF65-F5344CB8AC3E}">
        <p14:creationId xmlns:p14="http://schemas.microsoft.com/office/powerpoint/2010/main" val="404873460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App Insights 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274710" y="1823228"/>
            <a:ext cx="7451970" cy="4083050"/>
          </a:xfrm>
          <a:prstGeom prst="rect">
            <a:avLst/>
          </a:prstGeom>
        </p:spPr>
        <p:txBody>
          <a:bodyPr/>
          <a:lstStyle/>
          <a:p>
            <a:r>
              <a:rPr lang="en-CA" sz="2800" dirty="0"/>
              <a:t>It is an Application Performance Monitoring (APM)</a:t>
            </a:r>
          </a:p>
          <a:p>
            <a:r>
              <a:rPr lang="en-CA" sz="2800" dirty="0"/>
              <a:t>Gives you the ability monitor your application after it is deployed with </a:t>
            </a:r>
            <a:r>
              <a:rPr lang="en-CA" sz="2800" u="sng" dirty="0"/>
              <a:t>a sufficient level of details for a developer</a:t>
            </a:r>
          </a:p>
          <a:p>
            <a:r>
              <a:rPr lang="en-CA" sz="2800" dirty="0"/>
              <a:t>Adds telemetry to your development lifecycle</a:t>
            </a:r>
          </a:p>
          <a:p>
            <a:r>
              <a:rPr lang="en-CA" sz="2800" dirty="0"/>
              <a:t>Helps your team detect issues </a:t>
            </a:r>
            <a:r>
              <a:rPr lang="en-CA" sz="2800" u="sng" dirty="0"/>
              <a:t>before customers start to complaint</a:t>
            </a:r>
          </a:p>
          <a:p>
            <a:r>
              <a:rPr lang="en-CA" sz="2800" dirty="0"/>
              <a:t>Other APMs: App Dynamics, </a:t>
            </a:r>
            <a:r>
              <a:rPr lang="en-CA" sz="2800" dirty="0" err="1"/>
              <a:t>Raygun</a:t>
            </a:r>
            <a:r>
              <a:rPr lang="en-CA" sz="2800" dirty="0"/>
              <a:t>, new relic….</a:t>
            </a:r>
          </a:p>
          <a:p>
            <a:endParaRPr lang="en-CA" dirty="0"/>
          </a:p>
        </p:txBody>
      </p:sp>
      <p:pic>
        <p:nvPicPr>
          <p:cNvPr id="1026" name="Picture 2" descr="Image result for app insights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708" y="2273125"/>
            <a:ext cx="5715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629230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does it work 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/>
          <a:p>
            <a:r>
              <a:rPr lang="en-CA" sz="2800" dirty="0"/>
              <a:t>Can be used on Azure or on premise</a:t>
            </a:r>
          </a:p>
          <a:p>
            <a:r>
              <a:rPr lang="en-CA" sz="2800" dirty="0"/>
              <a:t>Intercepts inbound and outbound requests and logs data </a:t>
            </a:r>
            <a:r>
              <a:rPr lang="en-CA" sz="2800" u="sng" dirty="0"/>
              <a:t>asynchronously</a:t>
            </a:r>
            <a:endParaRPr lang="en-CA" sz="2800" u="sng" dirty="0"/>
          </a:p>
          <a:p>
            <a:r>
              <a:rPr lang="en-CA" sz="2800" dirty="0"/>
              <a:t>Data is kept for 90 days</a:t>
            </a:r>
          </a:p>
          <a:p>
            <a:r>
              <a:rPr lang="en-CA" sz="2800" dirty="0"/>
              <a:t>You’re billed according to the amount of data received by App Insights</a:t>
            </a:r>
          </a:p>
          <a:p>
            <a:r>
              <a:rPr lang="en-CA" sz="2800" dirty="0"/>
              <a:t>The impact on the performance is very limited</a:t>
            </a:r>
          </a:p>
        </p:txBody>
      </p:sp>
    </p:spTree>
    <p:extLst>
      <p:ext uri="{BB962C8B-B14F-4D97-AF65-F5344CB8AC3E}">
        <p14:creationId xmlns:p14="http://schemas.microsoft.com/office/powerpoint/2010/main" val="97648119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can it track?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087" y="295279"/>
            <a:ext cx="5081257" cy="6060887"/>
          </a:xfrm>
          <a:prstGeom prst="rect">
            <a:avLst/>
          </a:prstGeom>
        </p:spPr>
      </p:pic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756172"/>
            <a:ext cx="6757461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 dirty="0"/>
              <a:t>Server response time</a:t>
            </a:r>
          </a:p>
          <a:p>
            <a:r>
              <a:rPr lang="en-CA" sz="2400" dirty="0"/>
              <a:t>Page view load time</a:t>
            </a:r>
          </a:p>
          <a:p>
            <a:r>
              <a:rPr lang="en-CA" sz="2400" dirty="0"/>
              <a:t>Server requests</a:t>
            </a:r>
          </a:p>
          <a:p>
            <a:r>
              <a:rPr lang="en-CA" sz="2400" dirty="0"/>
              <a:t>Failed requests </a:t>
            </a:r>
          </a:p>
          <a:p>
            <a:r>
              <a:rPr lang="en-CA" sz="2400" dirty="0"/>
              <a:t>Exceptions</a:t>
            </a:r>
          </a:p>
          <a:p>
            <a:r>
              <a:rPr lang="en-CA" sz="2400" dirty="0"/>
              <a:t>Real time monitoring</a:t>
            </a:r>
          </a:p>
          <a:p>
            <a:r>
              <a:rPr lang="en-CA" sz="2400" dirty="0"/>
              <a:t>Dependencies performance and failure</a:t>
            </a:r>
          </a:p>
          <a:p>
            <a:r>
              <a:rPr lang="en-CA" sz="2400" dirty="0"/>
              <a:t>Custom events</a:t>
            </a:r>
          </a:p>
          <a:p>
            <a:r>
              <a:rPr lang="en-CA" sz="2400" dirty="0"/>
              <a:t>Users’ behavior</a:t>
            </a:r>
          </a:p>
          <a:p>
            <a:r>
              <a:rPr lang="en-CA" sz="2400" dirty="0"/>
              <a:t>You can set alerts based on recorded metrics</a:t>
            </a:r>
          </a:p>
          <a:p>
            <a:r>
              <a:rPr lang="en-CA" sz="2400" dirty="0"/>
              <a:t>Tracing, profiling (new)….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376088169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36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Real Time Monitoring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15" y="1005244"/>
            <a:ext cx="12192000" cy="544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35981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Application Map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77" y="1649305"/>
            <a:ext cx="6304762" cy="416190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77" y="1649305"/>
            <a:ext cx="8380952" cy="45428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63" y="1649305"/>
            <a:ext cx="7968497" cy="5124463"/>
          </a:xfrm>
          <a:prstGeom prst="rect">
            <a:avLst/>
          </a:prstGeom>
        </p:spPr>
      </p:pic>
      <p:sp>
        <p:nvSpPr>
          <p:cNvPr id="14" name="Arrow: Right 13"/>
          <p:cNvSpPr/>
          <p:nvPr/>
        </p:nvSpPr>
        <p:spPr bwMode="auto">
          <a:xfrm rot="5400000">
            <a:off x="6807031" y="2491357"/>
            <a:ext cx="1138687" cy="154625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CA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800" y="3138013"/>
            <a:ext cx="1619476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2016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fee586e5-3c92-48eb-9898-42915e590ad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21006</TotalTime>
  <Words>373</Words>
  <Application>Microsoft Office PowerPoint</Application>
  <PresentationFormat>Widescreen</PresentationFormat>
  <Paragraphs>64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App Insights</vt:lpstr>
      <vt:lpstr>Agenda</vt:lpstr>
      <vt:lpstr>Section 6 App Insights</vt:lpstr>
      <vt:lpstr>What is App Insights ?</vt:lpstr>
      <vt:lpstr>How does it work ?</vt:lpstr>
      <vt:lpstr>What can it track?</vt:lpstr>
      <vt:lpstr>Examples </vt:lpstr>
      <vt:lpstr>Real Time Monitoring</vt:lpstr>
      <vt:lpstr>Application Map</vt:lpstr>
      <vt:lpstr>Dependencies</vt:lpstr>
      <vt:lpstr>Custom Queries</vt:lpstr>
      <vt:lpstr>Analytics</vt:lpstr>
      <vt:lpstr>Analytics</vt:lpstr>
      <vt:lpstr>Data sampling &amp; Configuration</vt:lpstr>
      <vt:lpstr>Demo: </vt:lpstr>
      <vt:lpstr>PowerPoint Presentation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Bellouti Samir</cp:lastModifiedBy>
  <cp:revision>417</cp:revision>
  <cp:lastPrinted>2014-03-26T17:46:13Z</cp:lastPrinted>
  <dcterms:created xsi:type="dcterms:W3CDTF">2014-03-19T23:21:38Z</dcterms:created>
  <dcterms:modified xsi:type="dcterms:W3CDTF">2017-04-16T18:06:05Z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